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Nuni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regular.fntdata"/><Relationship Id="rId11" Type="http://schemas.openxmlformats.org/officeDocument/2006/relationships/slide" Target="slides/slide6.xml"/><Relationship Id="rId22" Type="http://schemas.openxmlformats.org/officeDocument/2006/relationships/font" Target="fonts/Nunito-italic.fntdata"/><Relationship Id="rId10" Type="http://schemas.openxmlformats.org/officeDocument/2006/relationships/slide" Target="slides/slide5.xml"/><Relationship Id="rId21" Type="http://schemas.openxmlformats.org/officeDocument/2006/relationships/font" Target="fonts/Nuni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Nuni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a284dc83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a284dc83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a284dc831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a284dc831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a284dc831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a284dc831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cc23e1c5cd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cc23e1c5cd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cb939d78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cb939d78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5f9c0e4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5f9c0e4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660cd7e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660cd7e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660cd7e8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660cd7e8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660cd7e8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660cd7e8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c666f1ced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c666f1ced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3798e570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3798e570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3798e5700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3798e5700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a284dc83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a284dc83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7" Type="http://schemas.openxmlformats.org/officeDocument/2006/relationships/image" Target="../media/image10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Els Llops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Aina Batalla Navarro -PIV 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8. Races</a:t>
            </a:r>
            <a:endParaRPr/>
          </a:p>
        </p:txBody>
      </p:sp>
      <p:pic>
        <p:nvPicPr>
          <p:cNvPr id="246" name="Google Shape;2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075" y="2261238"/>
            <a:ext cx="1806900" cy="1356175"/>
          </a:xfrm>
          <a:prstGeom prst="rect">
            <a:avLst/>
          </a:prstGeom>
          <a:noFill/>
          <a:ln cap="flat" cmpd="sng" w="285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7" name="Google Shape;247;p22"/>
          <p:cNvSpPr txBox="1"/>
          <p:nvPr/>
        </p:nvSpPr>
        <p:spPr>
          <a:xfrm>
            <a:off x="2716747" y="1774275"/>
            <a:ext cx="12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Llop Àrtic</a:t>
            </a:r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609850" y="1774275"/>
            <a:ext cx="12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Llop Ibèric</a:t>
            </a:r>
            <a:endParaRPr/>
          </a:p>
        </p:txBody>
      </p:sp>
      <p:cxnSp>
        <p:nvCxnSpPr>
          <p:cNvPr id="249" name="Google Shape;249;p22"/>
          <p:cNvCxnSpPr>
            <a:stCxn id="248" idx="1"/>
            <a:endCxn id="248" idx="1"/>
          </p:cNvCxnSpPr>
          <p:nvPr/>
        </p:nvCxnSpPr>
        <p:spPr>
          <a:xfrm>
            <a:off x="609850" y="197437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0" name="Google Shape;2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550" y="2232850"/>
            <a:ext cx="1445400" cy="2233574"/>
          </a:xfrm>
          <a:prstGeom prst="rect">
            <a:avLst/>
          </a:pr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1" name="Google Shape;251;p22"/>
          <p:cNvSpPr txBox="1"/>
          <p:nvPr/>
        </p:nvSpPr>
        <p:spPr>
          <a:xfrm>
            <a:off x="4497525" y="1774275"/>
            <a:ext cx="169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Llop Nord-americà</a:t>
            </a:r>
            <a:endParaRPr/>
          </a:p>
        </p:txBody>
      </p:sp>
      <p:pic>
        <p:nvPicPr>
          <p:cNvPr id="252" name="Google Shape;2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2200" y="2232850"/>
            <a:ext cx="2120275" cy="1412952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3" name="Google Shape;253;p22"/>
          <p:cNvSpPr txBox="1"/>
          <p:nvPr/>
        </p:nvSpPr>
        <p:spPr>
          <a:xfrm>
            <a:off x="7110500" y="1774275"/>
            <a:ext cx="12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Llop Roig</a:t>
            </a:r>
            <a:endParaRPr/>
          </a:p>
        </p:txBody>
      </p:sp>
      <p:pic>
        <p:nvPicPr>
          <p:cNvPr id="254" name="Google Shape;25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5500" y="2233050"/>
            <a:ext cx="2120275" cy="141255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 txBox="1"/>
          <p:nvPr>
            <p:ph type="title"/>
          </p:nvPr>
        </p:nvSpPr>
        <p:spPr>
          <a:xfrm>
            <a:off x="6667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9. Curiositats</a:t>
            </a:r>
            <a:endParaRPr/>
          </a:p>
        </p:txBody>
      </p:sp>
      <p:sp>
        <p:nvSpPr>
          <p:cNvPr id="260" name="Google Shape;260;p23"/>
          <p:cNvSpPr txBox="1"/>
          <p:nvPr>
            <p:ph idx="1" type="body"/>
          </p:nvPr>
        </p:nvSpPr>
        <p:spPr>
          <a:xfrm>
            <a:off x="479400" y="1440900"/>
            <a:ext cx="750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1500"/>
              <a:t>No</a:t>
            </a:r>
            <a:r>
              <a:rPr lang="ca" sz="1600"/>
              <a:t>m</a:t>
            </a:r>
            <a:r>
              <a:rPr lang="ca" sz="1800"/>
              <a:t> </a:t>
            </a:r>
            <a:r>
              <a:rPr lang="ca" sz="1700"/>
              <a:t>científic: Canins Lopus</a:t>
            </a:r>
            <a:endParaRPr sz="1700"/>
          </a:p>
        </p:txBody>
      </p:sp>
      <p:sp>
        <p:nvSpPr>
          <p:cNvPr id="261" name="Google Shape;261;p23"/>
          <p:cNvSpPr txBox="1"/>
          <p:nvPr/>
        </p:nvSpPr>
        <p:spPr>
          <a:xfrm>
            <a:off x="456250" y="2171550"/>
            <a:ext cx="2240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Cosins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Llop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Xacal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Gos salvatge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Gos domestic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Coiot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Guineu  vermella</a:t>
            </a:r>
            <a:endParaRPr/>
          </a:p>
        </p:txBody>
      </p:sp>
      <p:sp>
        <p:nvSpPr>
          <p:cNvPr id="262" name="Google Shape;262;p23"/>
          <p:cNvSpPr txBox="1"/>
          <p:nvPr/>
        </p:nvSpPr>
        <p:spPr>
          <a:xfrm>
            <a:off x="636750" y="4070325"/>
            <a:ext cx="7931700" cy="400200"/>
          </a:xfrm>
          <a:prstGeom prst="rect">
            <a:avLst/>
          </a:prstGeom>
          <a:noFill/>
          <a:ln cap="flat" cmpd="sng" w="2857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L’ olfacte és 100 vegades més poderós que el de l’home.</a:t>
            </a:r>
            <a:endParaRPr/>
          </a:p>
        </p:txBody>
      </p:sp>
      <p:sp>
        <p:nvSpPr>
          <p:cNvPr id="263" name="Google Shape;263;p23"/>
          <p:cNvSpPr txBox="1"/>
          <p:nvPr/>
        </p:nvSpPr>
        <p:spPr>
          <a:xfrm>
            <a:off x="4854400" y="2279250"/>
            <a:ext cx="354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Alfa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És el líder de la manada.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Hi ha mascle i femella.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ca"/>
              <a:t>Guien la manada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10. Bibliografia</a:t>
            </a:r>
            <a:endParaRPr/>
          </a:p>
        </p:txBody>
      </p:sp>
      <p:sp>
        <p:nvSpPr>
          <p:cNvPr id="269" name="Google Shape;269;p24"/>
          <p:cNvSpPr txBox="1"/>
          <p:nvPr>
            <p:ph idx="1" type="body"/>
          </p:nvPr>
        </p:nvSpPr>
        <p:spPr>
          <a:xfrm>
            <a:off x="658050" y="1952600"/>
            <a:ext cx="7505700" cy="19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a"/>
              <a:t>Marsh.L (2019) Los Lobos EE.UU:National Geografic.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a"/>
              <a:t>VV.AA(2009) El Lobo China:Mundo Maravilloso.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a"/>
              <a:t>Wikimedia Commons.org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a"/>
              <a:t>pixabay.com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a"/>
              <a:t>piqsels.com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a"/>
              <a:t>pixino.com</a:t>
            </a:r>
            <a:endParaRPr/>
          </a:p>
        </p:txBody>
      </p:sp>
      <p:pic>
        <p:nvPicPr>
          <p:cNvPr id="270" name="Google Shape;2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8526" y="1800200"/>
            <a:ext cx="2117801" cy="225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Agraïments</a:t>
            </a:r>
            <a:endParaRPr/>
          </a:p>
        </p:txBody>
      </p:sp>
      <p:sp>
        <p:nvSpPr>
          <p:cNvPr id="276" name="Google Shape;276;p25"/>
          <p:cNvSpPr txBox="1"/>
          <p:nvPr>
            <p:ph idx="1" type="body"/>
          </p:nvPr>
        </p:nvSpPr>
        <p:spPr>
          <a:xfrm>
            <a:off x="1529400" y="2056100"/>
            <a:ext cx="5682000" cy="12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1600"/>
              <a:t>Moltes gràcies per la vostre </a:t>
            </a:r>
            <a:r>
              <a:rPr lang="ca" sz="1600"/>
              <a:t>atenció!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11. Preguntes</a:t>
            </a:r>
            <a:endParaRPr/>
          </a:p>
        </p:txBody>
      </p:sp>
      <p:sp>
        <p:nvSpPr>
          <p:cNvPr id="282" name="Google Shape;282;p2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/>
              <a:t>Quan temps tarden els cadells en obrir els ulls?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a" sz="1600"/>
              <a:t>Quantes vegades és l’olfacte del llop més poderós que el de l’home?</a:t>
            </a:r>
            <a:endParaRPr sz="1600"/>
          </a:p>
        </p:txBody>
      </p:sp>
      <p:pic>
        <p:nvPicPr>
          <p:cNvPr id="283" name="Google Shape;283;p26"/>
          <p:cNvPicPr preferRelativeResize="0"/>
          <p:nvPr/>
        </p:nvPicPr>
        <p:blipFill rotWithShape="1">
          <a:blip r:embed="rId3">
            <a:alphaModFix/>
          </a:blip>
          <a:srcRect b="0" l="19495" r="23994" t="3929"/>
          <a:stretch/>
        </p:blipFill>
        <p:spPr>
          <a:xfrm>
            <a:off x="7027700" y="2504075"/>
            <a:ext cx="1297150" cy="22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Índex</a:t>
            </a:r>
            <a:endParaRPr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558875" y="1457775"/>
            <a:ext cx="7505700" cy="27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Justificació del tema</a:t>
            </a:r>
            <a:endParaRPr sz="88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Definició/c</a:t>
            </a:r>
            <a:r>
              <a:rPr lang="ca" sz="6019"/>
              <a:t>lassificació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Característiques físiques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Hàbitat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Alimentació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Comportament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Reproducció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Races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Curiositats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Bibliografia</a:t>
            </a:r>
            <a:endParaRPr sz="6019"/>
          </a:p>
          <a:p>
            <a:pPr indent="-324163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ca" sz="6019"/>
              <a:t>Preguntes</a:t>
            </a:r>
            <a:endParaRPr sz="6019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299604" y="490122"/>
            <a:ext cx="4163100" cy="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1. </a:t>
            </a:r>
            <a:r>
              <a:rPr lang="ca"/>
              <a:t>Justificació del tema</a:t>
            </a:r>
            <a:endParaRPr/>
          </a:p>
        </p:txBody>
      </p:sp>
      <p:pic>
        <p:nvPicPr>
          <p:cNvPr id="141" name="Google Shape;14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126" y="1292926"/>
            <a:ext cx="6136351" cy="3368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5143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2. Definició / Classificació</a:t>
            </a:r>
            <a:endParaRPr/>
          </a:p>
        </p:txBody>
      </p:sp>
      <p:sp>
        <p:nvSpPr>
          <p:cNvPr id="147" name="Google Shape;147;p16"/>
          <p:cNvSpPr txBox="1"/>
          <p:nvPr>
            <p:ph idx="1" type="body"/>
          </p:nvPr>
        </p:nvSpPr>
        <p:spPr>
          <a:xfrm>
            <a:off x="520113" y="1450100"/>
            <a:ext cx="7931100" cy="3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/>
              <a:t>Vertebrat-Mamífer-Ordre Carnívora-Família dels Canins-llop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938" y="2059175"/>
            <a:ext cx="3270124" cy="253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3. Anatomia</a:t>
            </a:r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863" y="1577975"/>
            <a:ext cx="5336274" cy="278260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55" name="Google Shape;155;p17"/>
          <p:cNvCxnSpPr/>
          <p:nvPr/>
        </p:nvCxnSpPr>
        <p:spPr>
          <a:xfrm flipH="1" rot="10800000">
            <a:off x="6008225" y="1348950"/>
            <a:ext cx="1859400" cy="6276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17"/>
          <p:cNvSpPr txBox="1"/>
          <p:nvPr/>
        </p:nvSpPr>
        <p:spPr>
          <a:xfrm>
            <a:off x="7685125" y="1017725"/>
            <a:ext cx="5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Pél</a:t>
            </a:r>
            <a:endParaRPr/>
          </a:p>
        </p:txBody>
      </p:sp>
      <p:cxnSp>
        <p:nvCxnSpPr>
          <p:cNvPr id="157" name="Google Shape;157;p17"/>
          <p:cNvCxnSpPr/>
          <p:nvPr/>
        </p:nvCxnSpPr>
        <p:spPr>
          <a:xfrm rot="10800000">
            <a:off x="1096225" y="1722725"/>
            <a:ext cx="1980900" cy="69180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p1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 </a:t>
            </a:r>
            <a:endParaRPr/>
          </a:p>
        </p:txBody>
      </p:sp>
      <p:sp>
        <p:nvSpPr>
          <p:cNvPr id="159" name="Google Shape;159;p17"/>
          <p:cNvSpPr txBox="1"/>
          <p:nvPr/>
        </p:nvSpPr>
        <p:spPr>
          <a:xfrm>
            <a:off x="311700" y="1349075"/>
            <a:ext cx="9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Orelles</a:t>
            </a:r>
            <a:endParaRPr/>
          </a:p>
        </p:txBody>
      </p:sp>
      <p:cxnSp>
        <p:nvCxnSpPr>
          <p:cNvPr id="160" name="Google Shape;160;p17"/>
          <p:cNvCxnSpPr/>
          <p:nvPr/>
        </p:nvCxnSpPr>
        <p:spPr>
          <a:xfrm>
            <a:off x="6816825" y="3133275"/>
            <a:ext cx="1446300" cy="7809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17"/>
          <p:cNvSpPr txBox="1"/>
          <p:nvPr/>
        </p:nvSpPr>
        <p:spPr>
          <a:xfrm>
            <a:off x="7820425" y="3797525"/>
            <a:ext cx="86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Potes</a:t>
            </a:r>
            <a:endParaRPr/>
          </a:p>
        </p:txBody>
      </p:sp>
      <p:cxnSp>
        <p:nvCxnSpPr>
          <p:cNvPr id="162" name="Google Shape;162;p17"/>
          <p:cNvCxnSpPr/>
          <p:nvPr/>
        </p:nvCxnSpPr>
        <p:spPr>
          <a:xfrm flipH="1">
            <a:off x="1361225" y="2927100"/>
            <a:ext cx="1602000" cy="48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17"/>
          <p:cNvSpPr txBox="1"/>
          <p:nvPr/>
        </p:nvSpPr>
        <p:spPr>
          <a:xfrm>
            <a:off x="378750" y="3797525"/>
            <a:ext cx="79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Dents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698650" y="2692425"/>
            <a:ext cx="9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Ulls</a:t>
            </a:r>
            <a:endParaRPr/>
          </a:p>
        </p:txBody>
      </p:sp>
      <p:cxnSp>
        <p:nvCxnSpPr>
          <p:cNvPr id="165" name="Google Shape;165;p17"/>
          <p:cNvCxnSpPr/>
          <p:nvPr/>
        </p:nvCxnSpPr>
        <p:spPr>
          <a:xfrm flipH="1">
            <a:off x="1108100" y="3383875"/>
            <a:ext cx="1881000" cy="5550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4. Hàbitat</a:t>
            </a:r>
            <a:endParaRPr/>
          </a:p>
        </p:txBody>
      </p:sp>
      <p:sp>
        <p:nvSpPr>
          <p:cNvPr id="171" name="Google Shape;171;p18"/>
          <p:cNvSpPr txBox="1"/>
          <p:nvPr>
            <p:ph idx="1" type="body"/>
          </p:nvPr>
        </p:nvSpPr>
        <p:spPr>
          <a:xfrm>
            <a:off x="-183800" y="315000"/>
            <a:ext cx="9144000" cy="48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/>
              <a:t>  </a:t>
            </a:r>
            <a:endParaRPr/>
          </a:p>
        </p:txBody>
      </p:sp>
      <p:pic>
        <p:nvPicPr>
          <p:cNvPr id="172" name="Google Shape;1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938" y="1800200"/>
            <a:ext cx="5720700" cy="26862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3" name="Google Shape;173;p18"/>
          <p:cNvCxnSpPr/>
          <p:nvPr/>
        </p:nvCxnSpPr>
        <p:spPr>
          <a:xfrm rot="10800000">
            <a:off x="1198825" y="2411425"/>
            <a:ext cx="1367400" cy="1350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" name="Google Shape;174;p18"/>
          <p:cNvSpPr txBox="1"/>
          <p:nvPr/>
        </p:nvSpPr>
        <p:spPr>
          <a:xfrm>
            <a:off x="423100" y="2165675"/>
            <a:ext cx="78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EEUU</a:t>
            </a:r>
            <a:endParaRPr/>
          </a:p>
        </p:txBody>
      </p:sp>
      <p:cxnSp>
        <p:nvCxnSpPr>
          <p:cNvPr id="175" name="Google Shape;175;p18"/>
          <p:cNvCxnSpPr/>
          <p:nvPr/>
        </p:nvCxnSpPr>
        <p:spPr>
          <a:xfrm rot="10800000">
            <a:off x="1171950" y="1810775"/>
            <a:ext cx="1306800" cy="4311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18"/>
          <p:cNvSpPr txBox="1"/>
          <p:nvPr/>
        </p:nvSpPr>
        <p:spPr>
          <a:xfrm>
            <a:off x="392950" y="1501100"/>
            <a:ext cx="84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Canadà</a:t>
            </a:r>
            <a:endParaRPr/>
          </a:p>
        </p:txBody>
      </p:sp>
      <p:cxnSp>
        <p:nvCxnSpPr>
          <p:cNvPr id="177" name="Google Shape;177;p18"/>
          <p:cNvCxnSpPr/>
          <p:nvPr/>
        </p:nvCxnSpPr>
        <p:spPr>
          <a:xfrm rot="10800000">
            <a:off x="4507350" y="1501100"/>
            <a:ext cx="769200" cy="5778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18"/>
          <p:cNvSpPr txBox="1"/>
          <p:nvPr/>
        </p:nvSpPr>
        <p:spPr>
          <a:xfrm>
            <a:off x="4408725" y="1307775"/>
            <a:ext cx="69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3131875" y="1085725"/>
            <a:ext cx="3432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Groenlàndia</a:t>
            </a:r>
            <a:r>
              <a:rPr lang="ca"/>
              <a:t>, Espanya, Finlàndia, els Balcans i Rússia</a:t>
            </a:r>
            <a:endParaRPr/>
          </a:p>
        </p:txBody>
      </p:sp>
      <p:cxnSp>
        <p:nvCxnSpPr>
          <p:cNvPr id="180" name="Google Shape;180;p18"/>
          <p:cNvCxnSpPr/>
          <p:nvPr/>
        </p:nvCxnSpPr>
        <p:spPr>
          <a:xfrm>
            <a:off x="4572000" y="4344550"/>
            <a:ext cx="15300" cy="3225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18"/>
          <p:cNvSpPr txBox="1"/>
          <p:nvPr/>
        </p:nvSpPr>
        <p:spPr>
          <a:xfrm>
            <a:off x="4470300" y="4438500"/>
            <a:ext cx="84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  Àrtic</a:t>
            </a:r>
            <a:endParaRPr/>
          </a:p>
        </p:txBody>
      </p:sp>
      <p:sp>
        <p:nvSpPr>
          <p:cNvPr id="182" name="Google Shape;182;p18"/>
          <p:cNvSpPr txBox="1"/>
          <p:nvPr/>
        </p:nvSpPr>
        <p:spPr>
          <a:xfrm flipH="1">
            <a:off x="7504725" y="2455950"/>
            <a:ext cx="9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Xina</a:t>
            </a:r>
            <a:endParaRPr/>
          </a:p>
        </p:txBody>
      </p:sp>
      <p:cxnSp>
        <p:nvCxnSpPr>
          <p:cNvPr id="183" name="Google Shape;183;p18"/>
          <p:cNvCxnSpPr/>
          <p:nvPr/>
        </p:nvCxnSpPr>
        <p:spPr>
          <a:xfrm>
            <a:off x="3582475" y="1695775"/>
            <a:ext cx="0" cy="2583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18"/>
          <p:cNvCxnSpPr>
            <a:stCxn id="182" idx="3"/>
          </p:cNvCxnSpPr>
          <p:nvPr/>
        </p:nvCxnSpPr>
        <p:spPr>
          <a:xfrm rot="10800000">
            <a:off x="6047025" y="2614050"/>
            <a:ext cx="1457700" cy="420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18"/>
          <p:cNvSpPr txBox="1"/>
          <p:nvPr/>
        </p:nvSpPr>
        <p:spPr>
          <a:xfrm>
            <a:off x="7504725" y="2943200"/>
            <a:ext cx="9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Índia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 </a:t>
            </a:r>
            <a:endParaRPr/>
          </a:p>
        </p:txBody>
      </p:sp>
      <p:cxnSp>
        <p:nvCxnSpPr>
          <p:cNvPr id="187" name="Google Shape;187;p18"/>
          <p:cNvCxnSpPr>
            <a:stCxn id="185" idx="1"/>
          </p:cNvCxnSpPr>
          <p:nvPr/>
        </p:nvCxnSpPr>
        <p:spPr>
          <a:xfrm rot="10800000">
            <a:off x="5589225" y="2939300"/>
            <a:ext cx="1915500" cy="2040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" name="Google Shape;188;p18"/>
          <p:cNvSpPr txBox="1"/>
          <p:nvPr/>
        </p:nvSpPr>
        <p:spPr>
          <a:xfrm>
            <a:off x="7653400" y="2171600"/>
            <a:ext cx="130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Mongòlia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18"/>
          <p:cNvCxnSpPr>
            <a:endCxn id="188" idx="1"/>
          </p:cNvCxnSpPr>
          <p:nvPr/>
        </p:nvCxnSpPr>
        <p:spPr>
          <a:xfrm flipH="1" rot="10800000">
            <a:off x="5818000" y="2371700"/>
            <a:ext cx="1835400" cy="255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18"/>
          <p:cNvCxnSpPr/>
          <p:nvPr/>
        </p:nvCxnSpPr>
        <p:spPr>
          <a:xfrm>
            <a:off x="3722100" y="1553900"/>
            <a:ext cx="807000" cy="9756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18"/>
          <p:cNvCxnSpPr/>
          <p:nvPr/>
        </p:nvCxnSpPr>
        <p:spPr>
          <a:xfrm flipH="1">
            <a:off x="4131625" y="1397300"/>
            <a:ext cx="698700" cy="11685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18"/>
          <p:cNvCxnSpPr/>
          <p:nvPr/>
        </p:nvCxnSpPr>
        <p:spPr>
          <a:xfrm flipH="1" rot="10800000">
            <a:off x="4577350" y="1324950"/>
            <a:ext cx="939600" cy="7710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5. Alimentació</a:t>
            </a:r>
            <a:endParaRPr/>
          </a:p>
        </p:txBody>
      </p:sp>
      <p:pic>
        <p:nvPicPr>
          <p:cNvPr id="198" name="Google Shape;198;p19"/>
          <p:cNvPicPr preferRelativeResize="0"/>
          <p:nvPr/>
        </p:nvPicPr>
        <p:blipFill rotWithShape="1">
          <a:blip r:embed="rId3">
            <a:alphaModFix/>
          </a:blip>
          <a:srcRect b="0" l="9934" r="0" t="0"/>
          <a:stretch/>
        </p:blipFill>
        <p:spPr>
          <a:xfrm>
            <a:off x="410326" y="1515325"/>
            <a:ext cx="1863999" cy="1559951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9" name="Google Shape;199;p19"/>
          <p:cNvSpPr txBox="1"/>
          <p:nvPr/>
        </p:nvSpPr>
        <p:spPr>
          <a:xfrm>
            <a:off x="857675" y="3067750"/>
            <a:ext cx="9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Conills</a:t>
            </a:r>
            <a:endParaRPr/>
          </a:p>
        </p:txBody>
      </p:sp>
      <p:pic>
        <p:nvPicPr>
          <p:cNvPr id="200" name="Google Shape;2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5438" y="1515313"/>
            <a:ext cx="2069550" cy="1559951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p19"/>
          <p:cNvSpPr txBox="1"/>
          <p:nvPr/>
        </p:nvSpPr>
        <p:spPr>
          <a:xfrm>
            <a:off x="2757660" y="3067750"/>
            <a:ext cx="1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Llebres</a:t>
            </a:r>
            <a:endParaRPr/>
          </a:p>
        </p:txBody>
      </p:sp>
      <p:pic>
        <p:nvPicPr>
          <p:cNvPr id="202" name="Google Shape;2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6100" y="1519223"/>
            <a:ext cx="2069550" cy="1552152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" name="Google Shape;203;p19"/>
          <p:cNvSpPr txBox="1"/>
          <p:nvPr/>
        </p:nvSpPr>
        <p:spPr>
          <a:xfrm>
            <a:off x="7225375" y="3067750"/>
            <a:ext cx="123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Ratolins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4938325" y="3067750"/>
            <a:ext cx="132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Alces</a:t>
            </a:r>
            <a:endParaRPr/>
          </a:p>
        </p:txBody>
      </p:sp>
      <p:pic>
        <p:nvPicPr>
          <p:cNvPr id="205" name="Google Shape;205;p19"/>
          <p:cNvPicPr preferRelativeResize="0"/>
          <p:nvPr/>
        </p:nvPicPr>
        <p:blipFill rotWithShape="1">
          <a:blip r:embed="rId6">
            <a:alphaModFix/>
          </a:blip>
          <a:srcRect b="0" l="0" r="11111" t="0"/>
          <a:stretch/>
        </p:blipFill>
        <p:spPr>
          <a:xfrm>
            <a:off x="6746774" y="1519225"/>
            <a:ext cx="2069526" cy="1552147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" name="Google Shape;206;p19"/>
          <p:cNvSpPr txBox="1"/>
          <p:nvPr/>
        </p:nvSpPr>
        <p:spPr>
          <a:xfrm>
            <a:off x="1657200" y="4616000"/>
            <a:ext cx="123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    Cérvols</a:t>
            </a:r>
            <a:endParaRPr/>
          </a:p>
        </p:txBody>
      </p:sp>
      <p:pic>
        <p:nvPicPr>
          <p:cNvPr id="207" name="Google Shape;2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7221" y="3444548"/>
            <a:ext cx="2069550" cy="1243052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8" name="Google Shape;20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2324" y="3456250"/>
            <a:ext cx="1864000" cy="1243050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9" name="Google Shape;209;p19"/>
          <p:cNvSpPr txBox="1"/>
          <p:nvPr/>
        </p:nvSpPr>
        <p:spPr>
          <a:xfrm>
            <a:off x="3918225" y="4590900"/>
            <a:ext cx="14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Ovella</a:t>
            </a:r>
            <a:endParaRPr/>
          </a:p>
        </p:txBody>
      </p:sp>
      <p:pic>
        <p:nvPicPr>
          <p:cNvPr id="210" name="Google Shape;21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0074" y="3415849"/>
            <a:ext cx="1733952" cy="1300448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19"/>
          <p:cNvSpPr txBox="1"/>
          <p:nvPr/>
        </p:nvSpPr>
        <p:spPr>
          <a:xfrm>
            <a:off x="6299275" y="4603300"/>
            <a:ext cx="14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Cabra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/>
          <p:nvPr>
            <p:ph type="title"/>
          </p:nvPr>
        </p:nvSpPr>
        <p:spPr>
          <a:xfrm>
            <a:off x="311700" y="487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6. Comportament</a:t>
            </a:r>
            <a:endParaRPr/>
          </a:p>
        </p:txBody>
      </p:sp>
      <p:sp>
        <p:nvSpPr>
          <p:cNvPr id="217" name="Google Shape;217;p20"/>
          <p:cNvSpPr txBox="1"/>
          <p:nvPr>
            <p:ph idx="1" type="body"/>
          </p:nvPr>
        </p:nvSpPr>
        <p:spPr>
          <a:xfrm>
            <a:off x="507575" y="1060025"/>
            <a:ext cx="1993800" cy="13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400"/>
              <a:t>Gestos de l’actitud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ca" sz="1400"/>
              <a:t>Desconfiat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a" sz="1400"/>
              <a:t>Alerta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a" sz="1400"/>
              <a:t>Tranquil</a:t>
            </a:r>
            <a:endParaRPr sz="1400"/>
          </a:p>
        </p:txBody>
      </p:sp>
      <p:cxnSp>
        <p:nvCxnSpPr>
          <p:cNvPr id="218" name="Google Shape;218;p20"/>
          <p:cNvCxnSpPr/>
          <p:nvPr/>
        </p:nvCxnSpPr>
        <p:spPr>
          <a:xfrm>
            <a:off x="2782275" y="1192525"/>
            <a:ext cx="36600" cy="299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" name="Google Shape;219;p20"/>
          <p:cNvSpPr txBox="1"/>
          <p:nvPr/>
        </p:nvSpPr>
        <p:spPr>
          <a:xfrm>
            <a:off x="3578350" y="1050013"/>
            <a:ext cx="114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Udolar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2976250" y="1612700"/>
            <a:ext cx="234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Per marcar territori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Un comença,els altres el segueixen</a:t>
            </a:r>
            <a:endParaRPr/>
          </a:p>
        </p:txBody>
      </p:sp>
      <p:cxnSp>
        <p:nvCxnSpPr>
          <p:cNvPr id="221" name="Google Shape;221;p20"/>
          <p:cNvCxnSpPr/>
          <p:nvPr/>
        </p:nvCxnSpPr>
        <p:spPr>
          <a:xfrm flipH="1">
            <a:off x="5907225" y="1212425"/>
            <a:ext cx="7200" cy="296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2" name="Google Shape;222;p20"/>
          <p:cNvSpPr txBox="1"/>
          <p:nvPr/>
        </p:nvSpPr>
        <p:spPr>
          <a:xfrm>
            <a:off x="6564900" y="997100"/>
            <a:ext cx="212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Passeig de manada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0"/>
          <p:cNvSpPr txBox="1"/>
          <p:nvPr/>
        </p:nvSpPr>
        <p:spPr>
          <a:xfrm>
            <a:off x="6360125" y="1397300"/>
            <a:ext cx="2120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Vells i malalts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5 llops forts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Femelles i cadells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5 llops forts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Llop Alfa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051" y="2625013"/>
            <a:ext cx="2265976" cy="1522602"/>
          </a:xfrm>
          <a:prstGeom prst="rect">
            <a:avLst/>
          </a:pr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625" y="2615600"/>
            <a:ext cx="2348701" cy="1554181"/>
          </a:xfrm>
          <a:prstGeom prst="rect">
            <a:avLst/>
          </a:prstGeom>
          <a:noFill/>
          <a:ln cap="flat" cmpd="sng" w="2857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487" y="2637370"/>
            <a:ext cx="2265976" cy="1510642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20"/>
          <p:cNvSpPr txBox="1"/>
          <p:nvPr/>
        </p:nvSpPr>
        <p:spPr>
          <a:xfrm>
            <a:off x="1628400" y="4373525"/>
            <a:ext cx="5412900" cy="400200"/>
          </a:xfrm>
          <a:prstGeom prst="rect">
            <a:avLst/>
          </a:prstGeom>
          <a:noFill/>
          <a:ln cap="flat" cmpd="sng" w="2857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Calibri"/>
                <a:ea typeface="Calibri"/>
                <a:cs typeface="Calibri"/>
                <a:sym typeface="Calibri"/>
              </a:rPr>
              <a:t>Tenen por a els humans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" name="Google Shape;228;p20"/>
          <p:cNvCxnSpPr/>
          <p:nvPr/>
        </p:nvCxnSpPr>
        <p:spPr>
          <a:xfrm flipH="1" rot="10800000">
            <a:off x="586550" y="1387325"/>
            <a:ext cx="7692600" cy="3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7. Reproducció</a:t>
            </a:r>
            <a:endParaRPr/>
          </a:p>
        </p:txBody>
      </p:sp>
      <p:sp>
        <p:nvSpPr>
          <p:cNvPr id="234" name="Google Shape;234;p21"/>
          <p:cNvSpPr txBox="1"/>
          <p:nvPr>
            <p:ph idx="1" type="body"/>
          </p:nvPr>
        </p:nvSpPr>
        <p:spPr>
          <a:xfrm>
            <a:off x="585750" y="1390750"/>
            <a:ext cx="24561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a" sz="1600"/>
              <a:t>Cadells: de 4 a 6</a:t>
            </a:r>
            <a:endParaRPr sz="1400"/>
          </a:p>
        </p:txBody>
      </p:sp>
      <p:pic>
        <p:nvPicPr>
          <p:cNvPr id="235" name="Google Shape;2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590" y="1945325"/>
            <a:ext cx="2456086" cy="1634412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p21"/>
          <p:cNvSpPr txBox="1"/>
          <p:nvPr/>
        </p:nvSpPr>
        <p:spPr>
          <a:xfrm>
            <a:off x="585750" y="3734100"/>
            <a:ext cx="368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a"/>
              <a:t>Dormen al sol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a"/>
              <a:t>Obren els ulls quan tenen 2 setmanes</a:t>
            </a:r>
            <a:endParaRPr/>
          </a:p>
        </p:txBody>
      </p:sp>
      <p:cxnSp>
        <p:nvCxnSpPr>
          <p:cNvPr id="237" name="Google Shape;237;p21"/>
          <p:cNvCxnSpPr/>
          <p:nvPr/>
        </p:nvCxnSpPr>
        <p:spPr>
          <a:xfrm>
            <a:off x="4986175" y="653325"/>
            <a:ext cx="12000" cy="413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1"/>
          <p:cNvSpPr txBox="1"/>
          <p:nvPr/>
        </p:nvSpPr>
        <p:spPr>
          <a:xfrm>
            <a:off x="5333675" y="1277125"/>
            <a:ext cx="3297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Joc: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a"/>
              <a:t>Als 2 mesos surten del cau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a"/>
              <a:t>Fan campionats de lluita</a:t>
            </a:r>
            <a:endParaRPr/>
          </a:p>
        </p:txBody>
      </p:sp>
      <p:sp>
        <p:nvSpPr>
          <p:cNvPr id="239" name="Google Shape;239;p21"/>
          <p:cNvSpPr txBox="1"/>
          <p:nvPr/>
        </p:nvSpPr>
        <p:spPr>
          <a:xfrm>
            <a:off x="7697175" y="3782350"/>
            <a:ext cx="69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075" y="2447632"/>
            <a:ext cx="3074500" cy="1870418"/>
          </a:xfrm>
          <a:prstGeom prst="rect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